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5" r:id="rId2"/>
    <p:sldId id="268" r:id="rId3"/>
    <p:sldId id="267" r:id="rId4"/>
    <p:sldId id="266" r:id="rId5"/>
    <p:sldId id="269" r:id="rId6"/>
    <p:sldId id="270" r:id="rId7"/>
    <p:sldId id="256" r:id="rId8"/>
    <p:sldId id="285" r:id="rId9"/>
    <p:sldId id="283" r:id="rId10"/>
    <p:sldId id="284" r:id="rId11"/>
    <p:sldId id="286" r:id="rId12"/>
    <p:sldId id="271" r:id="rId13"/>
    <p:sldId id="276" r:id="rId14"/>
    <p:sldId id="277" r:id="rId15"/>
    <p:sldId id="278" r:id="rId16"/>
    <p:sldId id="272" r:id="rId17"/>
    <p:sldId id="282" r:id="rId18"/>
    <p:sldId id="275" r:id="rId19"/>
    <p:sldId id="273" r:id="rId20"/>
    <p:sldId id="274" r:id="rId21"/>
    <p:sldId id="280" r:id="rId22"/>
    <p:sldId id="279" r:id="rId23"/>
    <p:sldId id="281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CB8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5" d="100"/>
          <a:sy n="75" d="100"/>
        </p:scale>
        <p:origin x="-612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39E3A-220B-481C-B56C-2DA9A391C013}" type="datetimeFigureOut">
              <a:rPr lang="en-GB" smtClean="0"/>
              <a:t>04/03/2021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5100C-A5B6-4C78-AEF4-E2A6A322FF3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43619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39E3A-220B-481C-B56C-2DA9A391C013}" type="datetimeFigureOut">
              <a:rPr lang="en-GB" smtClean="0"/>
              <a:t>04/03/2021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5100C-A5B6-4C78-AEF4-E2A6A322FF3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27998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39E3A-220B-481C-B56C-2DA9A391C013}" type="datetimeFigureOut">
              <a:rPr lang="en-GB" smtClean="0"/>
              <a:t>04/03/2021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5100C-A5B6-4C78-AEF4-E2A6A322FF3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14511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39E3A-220B-481C-B56C-2DA9A391C013}" type="datetimeFigureOut">
              <a:rPr lang="en-GB" smtClean="0"/>
              <a:t>04/03/2021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5100C-A5B6-4C78-AEF4-E2A6A322FF3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28129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39E3A-220B-481C-B56C-2DA9A391C013}" type="datetimeFigureOut">
              <a:rPr lang="en-GB" smtClean="0"/>
              <a:t>04/03/2021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5100C-A5B6-4C78-AEF4-E2A6A322FF3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81129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39E3A-220B-481C-B56C-2DA9A391C013}" type="datetimeFigureOut">
              <a:rPr lang="en-GB" smtClean="0"/>
              <a:t>04/03/2021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5100C-A5B6-4C78-AEF4-E2A6A322FF3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59427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39E3A-220B-481C-B56C-2DA9A391C013}" type="datetimeFigureOut">
              <a:rPr lang="en-GB" smtClean="0"/>
              <a:t>04/03/2021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5100C-A5B6-4C78-AEF4-E2A6A322FF3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06679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39E3A-220B-481C-B56C-2DA9A391C013}" type="datetimeFigureOut">
              <a:rPr lang="en-GB" smtClean="0"/>
              <a:t>04/03/2021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5100C-A5B6-4C78-AEF4-E2A6A322FF3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62752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39E3A-220B-481C-B56C-2DA9A391C013}" type="datetimeFigureOut">
              <a:rPr lang="en-GB" smtClean="0"/>
              <a:t>04/03/2021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5100C-A5B6-4C78-AEF4-E2A6A322FF3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5169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39E3A-220B-481C-B56C-2DA9A391C013}" type="datetimeFigureOut">
              <a:rPr lang="en-GB" smtClean="0"/>
              <a:t>04/03/2021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5100C-A5B6-4C78-AEF4-E2A6A322FF3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03217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39E3A-220B-481C-B56C-2DA9A391C013}" type="datetimeFigureOut">
              <a:rPr lang="en-GB" smtClean="0"/>
              <a:t>04/03/2021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5100C-A5B6-4C78-AEF4-E2A6A322FF3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23182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739E3A-220B-481C-B56C-2DA9A391C013}" type="datetimeFigureOut">
              <a:rPr lang="en-GB" smtClean="0"/>
              <a:t>04/03/2021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15100C-A5B6-4C78-AEF4-E2A6A322FF3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51432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11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611560" y="260648"/>
            <a:ext cx="8046640" cy="1008112"/>
          </a:xfrm>
          <a:prstGeom prst="roundRect">
            <a:avLst/>
          </a:prstGeom>
          <a:solidFill>
            <a:schemeClr val="bg1"/>
          </a:solidFill>
          <a:ln w="66675">
            <a:solidFill>
              <a:srgbClr val="BCB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en-US" sz="3200" dirty="0" smtClean="0">
                <a:solidFill>
                  <a:schemeClr val="tx1"/>
                </a:solidFill>
                <a:latin typeface="Verdana" pitchFamily="34" charset="0"/>
                <a:ea typeface="Verdana" pitchFamily="34" charset="0"/>
              </a:rPr>
              <a:t>Liverpool during the </a:t>
            </a:r>
            <a:br>
              <a:rPr lang="en-US" sz="3200" dirty="0" smtClean="0">
                <a:solidFill>
                  <a:schemeClr val="tx1"/>
                </a:solidFill>
                <a:latin typeface="Verdana" pitchFamily="34" charset="0"/>
                <a:ea typeface="Verdana" pitchFamily="34" charset="0"/>
              </a:rPr>
            </a:br>
            <a:r>
              <a:rPr lang="en-US" sz="3200" dirty="0" smtClean="0">
                <a:solidFill>
                  <a:schemeClr val="tx1"/>
                </a:solidFill>
                <a:latin typeface="Verdana" pitchFamily="34" charset="0"/>
                <a:ea typeface="Verdana" pitchFamily="34" charset="0"/>
              </a:rPr>
              <a:t>Industrial Revolution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10095685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94" t="13145"/>
          <a:stretch/>
        </p:blipFill>
        <p:spPr bwMode="auto">
          <a:xfrm>
            <a:off x="0" y="0"/>
            <a:ext cx="9144001" cy="5301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51086" y="5206876"/>
            <a:ext cx="8712968" cy="1584176"/>
          </a:xfrm>
          <a:prstGeom prst="roundRect">
            <a:avLst/>
          </a:prstGeom>
          <a:solidFill>
            <a:schemeClr val="bg1"/>
          </a:solidFill>
          <a:ln w="66675">
            <a:solidFill>
              <a:srgbClr val="BCB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en-GB" sz="3200" dirty="0" smtClean="0">
                <a:solidFill>
                  <a:schemeClr val="tx1"/>
                </a:solidFill>
              </a:rPr>
              <a:t>A </a:t>
            </a:r>
            <a:r>
              <a:rPr lang="en-GB" sz="3200" b="1" dirty="0" smtClean="0">
                <a:solidFill>
                  <a:srgbClr val="FF0000"/>
                </a:solidFill>
              </a:rPr>
              <a:t>rail line </a:t>
            </a:r>
            <a:r>
              <a:rPr lang="en-GB" sz="3200" dirty="0" smtClean="0">
                <a:solidFill>
                  <a:schemeClr val="tx1"/>
                </a:solidFill>
              </a:rPr>
              <a:t>was built that was to use the new invention of steam powered </a:t>
            </a:r>
            <a:r>
              <a:rPr lang="en-GB" sz="3200" b="1" dirty="0">
                <a:solidFill>
                  <a:srgbClr val="FF0000"/>
                </a:solidFill>
              </a:rPr>
              <a:t>locomotives</a:t>
            </a:r>
            <a:r>
              <a:rPr lang="en-GB" sz="3200" dirty="0" smtClean="0">
                <a:solidFill>
                  <a:srgbClr val="FF0000"/>
                </a:solidFill>
              </a:rPr>
              <a:t> </a:t>
            </a:r>
            <a:r>
              <a:rPr lang="en-GB" sz="3200" dirty="0" smtClean="0">
                <a:solidFill>
                  <a:schemeClr val="tx1"/>
                </a:solidFill>
              </a:rPr>
              <a:t>(trains!) The line is still in use today.</a:t>
            </a:r>
            <a:endParaRPr lang="en-GB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89558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11" y="0"/>
            <a:ext cx="9123289" cy="6813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2051720" y="6115992"/>
            <a:ext cx="5256584" cy="697756"/>
          </a:xfrm>
          <a:prstGeom prst="roundRect">
            <a:avLst/>
          </a:prstGeom>
          <a:solidFill>
            <a:schemeClr val="bg1"/>
          </a:solidFill>
          <a:ln w="66675">
            <a:solidFill>
              <a:srgbClr val="BCB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en-GB" sz="3200" dirty="0" smtClean="0">
                <a:solidFill>
                  <a:schemeClr val="tx1"/>
                </a:solidFill>
              </a:rPr>
              <a:t>Stephenson’s original map</a:t>
            </a:r>
            <a:endParaRPr lang="en-GB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32487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i.pinimg.com/originals/10/ed/1a/10ed1a020ebcbe52d85ac501c03c60a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11"/>
          <a:stretch/>
        </p:blipFill>
        <p:spPr bwMode="auto">
          <a:xfrm>
            <a:off x="0" y="0"/>
            <a:ext cx="9144000" cy="626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https://i.pinimg.com/originals/10/ed/1a/10ed1a020ebcbe52d85ac501c03c60a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11"/>
          <a:stretch/>
        </p:blipFill>
        <p:spPr bwMode="auto">
          <a:xfrm>
            <a:off x="0" y="590550"/>
            <a:ext cx="9144000" cy="626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0" y="116632"/>
            <a:ext cx="9036496" cy="1584176"/>
          </a:xfrm>
          <a:prstGeom prst="roundRect">
            <a:avLst/>
          </a:prstGeom>
          <a:solidFill>
            <a:schemeClr val="bg1"/>
          </a:solidFill>
          <a:ln w="66675">
            <a:solidFill>
              <a:srgbClr val="BCB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en-GB" sz="3200" b="1" dirty="0" smtClean="0">
                <a:solidFill>
                  <a:srgbClr val="FF0000"/>
                </a:solidFill>
              </a:rPr>
              <a:t>The Rocket </a:t>
            </a:r>
            <a:r>
              <a:rPr lang="en-GB" sz="3200" dirty="0" smtClean="0">
                <a:solidFill>
                  <a:schemeClr val="tx1"/>
                </a:solidFill>
              </a:rPr>
              <a:t>was a train that won a competition at </a:t>
            </a:r>
            <a:r>
              <a:rPr lang="en-GB" sz="3200" b="1" dirty="0" err="1" smtClean="0">
                <a:solidFill>
                  <a:srgbClr val="FF0000"/>
                </a:solidFill>
              </a:rPr>
              <a:t>Rainhill</a:t>
            </a:r>
            <a:r>
              <a:rPr lang="en-GB" sz="3200" dirty="0" smtClean="0">
                <a:solidFill>
                  <a:srgbClr val="FF0000"/>
                </a:solidFill>
              </a:rPr>
              <a:t> </a:t>
            </a:r>
            <a:r>
              <a:rPr lang="en-GB" sz="3200" dirty="0" smtClean="0">
                <a:solidFill>
                  <a:schemeClr val="tx1"/>
                </a:solidFill>
              </a:rPr>
              <a:t>(near Liverpool) to be the fastest </a:t>
            </a:r>
            <a:br>
              <a:rPr lang="en-GB" sz="3200" dirty="0" smtClean="0">
                <a:solidFill>
                  <a:schemeClr val="tx1"/>
                </a:solidFill>
              </a:rPr>
            </a:br>
            <a:r>
              <a:rPr lang="en-GB" sz="3200" dirty="0" smtClean="0">
                <a:solidFill>
                  <a:schemeClr val="tx1"/>
                </a:solidFill>
              </a:rPr>
              <a:t>and get to run on the new line.</a:t>
            </a:r>
            <a:endParaRPr lang="en-GB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81200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13" r="3344"/>
          <a:stretch/>
        </p:blipFill>
        <p:spPr bwMode="auto">
          <a:xfrm>
            <a:off x="1910" y="-11038"/>
            <a:ext cx="9185492" cy="6869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251520" y="153988"/>
            <a:ext cx="8712968" cy="1186780"/>
          </a:xfrm>
          <a:prstGeom prst="roundRect">
            <a:avLst/>
          </a:prstGeom>
          <a:solidFill>
            <a:schemeClr val="bg1"/>
          </a:solidFill>
          <a:ln w="66675">
            <a:solidFill>
              <a:srgbClr val="BCB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en-GB" sz="3200" dirty="0" smtClean="0">
                <a:solidFill>
                  <a:schemeClr val="tx1"/>
                </a:solidFill>
              </a:rPr>
              <a:t>Builders had to overcome </a:t>
            </a:r>
            <a:r>
              <a:rPr lang="en-GB" sz="3200" b="1" dirty="0" smtClean="0">
                <a:solidFill>
                  <a:srgbClr val="FF0000"/>
                </a:solidFill>
              </a:rPr>
              <a:t>marsh land</a:t>
            </a:r>
            <a:r>
              <a:rPr lang="en-GB" sz="3200" dirty="0" smtClean="0">
                <a:solidFill>
                  <a:schemeClr val="tx1"/>
                </a:solidFill>
              </a:rPr>
              <a:t> to connect Liverpool and Manchester together.  </a:t>
            </a:r>
            <a:endParaRPr lang="en-GB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88074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899592" y="126306"/>
            <a:ext cx="7344816" cy="1142454"/>
          </a:xfrm>
          <a:prstGeom prst="roundRect">
            <a:avLst/>
          </a:prstGeom>
          <a:solidFill>
            <a:schemeClr val="bg1"/>
          </a:solidFill>
          <a:ln w="66675">
            <a:solidFill>
              <a:srgbClr val="BCB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en-GB" sz="3200" b="1" dirty="0" smtClean="0">
                <a:solidFill>
                  <a:srgbClr val="FF0000"/>
                </a:solidFill>
              </a:rPr>
              <a:t>Bridges</a:t>
            </a:r>
            <a:r>
              <a:rPr lang="en-GB" sz="3200" dirty="0" smtClean="0">
                <a:solidFill>
                  <a:schemeClr val="tx1"/>
                </a:solidFill>
              </a:rPr>
              <a:t> were built to carry the train over streams and canals.</a:t>
            </a:r>
            <a:endParaRPr lang="en-GB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47789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George Stephenson (1781–1848)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90" b="27211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755576" y="5229200"/>
            <a:ext cx="7776864" cy="1368152"/>
          </a:xfrm>
          <a:prstGeom prst="roundRect">
            <a:avLst/>
          </a:prstGeom>
          <a:solidFill>
            <a:schemeClr val="bg1"/>
          </a:solidFill>
          <a:ln w="66675">
            <a:solidFill>
              <a:srgbClr val="BCB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en-GB" sz="3200" b="1" dirty="0" smtClean="0">
                <a:solidFill>
                  <a:srgbClr val="FF0000"/>
                </a:solidFill>
              </a:rPr>
              <a:t>The Rocket </a:t>
            </a:r>
            <a:r>
              <a:rPr lang="en-GB" sz="3200" dirty="0" smtClean="0">
                <a:solidFill>
                  <a:schemeClr val="tx1"/>
                </a:solidFill>
              </a:rPr>
              <a:t>was designed by engineer </a:t>
            </a:r>
            <a:r>
              <a:rPr lang="en-GB" sz="3200" b="1" dirty="0" smtClean="0">
                <a:solidFill>
                  <a:srgbClr val="FF0000"/>
                </a:solidFill>
              </a:rPr>
              <a:t>George Stephenson </a:t>
            </a:r>
            <a:br>
              <a:rPr lang="en-GB" sz="3200" b="1" dirty="0" smtClean="0">
                <a:solidFill>
                  <a:srgbClr val="FF0000"/>
                </a:solidFill>
              </a:rPr>
            </a:br>
            <a:r>
              <a:rPr lang="en-GB" sz="3200" dirty="0" smtClean="0">
                <a:solidFill>
                  <a:schemeClr val="tx1"/>
                </a:solidFill>
              </a:rPr>
              <a:t>and built by his son </a:t>
            </a:r>
            <a:r>
              <a:rPr lang="en-GB" sz="3200" b="1" dirty="0" smtClean="0">
                <a:solidFill>
                  <a:srgbClr val="FF0000"/>
                </a:solidFill>
              </a:rPr>
              <a:t>Robert</a:t>
            </a:r>
            <a:r>
              <a:rPr lang="en-GB" sz="3200" dirty="0" smtClean="0">
                <a:solidFill>
                  <a:schemeClr val="tx1"/>
                </a:solidFill>
              </a:rPr>
              <a:t>. </a:t>
            </a:r>
            <a:endParaRPr lang="en-GB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87556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2" r="381" b="1514"/>
          <a:stretch/>
        </p:blipFill>
        <p:spPr bwMode="auto">
          <a:xfrm>
            <a:off x="-180528" y="0"/>
            <a:ext cx="9324528" cy="6859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169962" y="116632"/>
            <a:ext cx="8712968" cy="1584176"/>
          </a:xfrm>
          <a:prstGeom prst="roundRect">
            <a:avLst/>
          </a:prstGeom>
          <a:solidFill>
            <a:schemeClr val="bg1"/>
          </a:solidFill>
          <a:ln w="66675">
            <a:solidFill>
              <a:srgbClr val="BCB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en-GB" sz="3200" b="1" dirty="0" smtClean="0">
                <a:solidFill>
                  <a:srgbClr val="FF0000"/>
                </a:solidFill>
              </a:rPr>
              <a:t>The Rocket </a:t>
            </a:r>
            <a:r>
              <a:rPr lang="en-GB" sz="3200" dirty="0" smtClean="0">
                <a:solidFill>
                  <a:schemeClr val="tx1"/>
                </a:solidFill>
              </a:rPr>
              <a:t>made it’s first journey with passengers in </a:t>
            </a:r>
            <a:r>
              <a:rPr lang="en-GB" sz="3200" b="1" dirty="0" smtClean="0">
                <a:solidFill>
                  <a:srgbClr val="FF0000"/>
                </a:solidFill>
              </a:rPr>
              <a:t>September 1930</a:t>
            </a:r>
            <a:r>
              <a:rPr lang="en-GB" sz="3200" dirty="0" smtClean="0">
                <a:solidFill>
                  <a:schemeClr val="tx1"/>
                </a:solidFill>
              </a:rPr>
              <a:t>. </a:t>
            </a:r>
            <a:br>
              <a:rPr lang="en-GB" sz="3200" dirty="0" smtClean="0">
                <a:solidFill>
                  <a:schemeClr val="tx1"/>
                </a:solidFill>
              </a:rPr>
            </a:br>
            <a:r>
              <a:rPr lang="en-GB" sz="3200" dirty="0" smtClean="0">
                <a:solidFill>
                  <a:schemeClr val="tx1"/>
                </a:solidFill>
              </a:rPr>
              <a:t>Huge crowds turned up to watch. </a:t>
            </a:r>
            <a:endParaRPr lang="en-GB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39775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2"/>
          <a:stretch/>
        </p:blipFill>
        <p:spPr bwMode="auto">
          <a:xfrm>
            <a:off x="0" y="0"/>
            <a:ext cx="9324975" cy="687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38100" y="173038"/>
            <a:ext cx="8964488" cy="1311746"/>
          </a:xfrm>
          <a:prstGeom prst="roundRect">
            <a:avLst/>
          </a:prstGeom>
          <a:solidFill>
            <a:schemeClr val="bg1"/>
          </a:solidFill>
          <a:ln w="66675">
            <a:solidFill>
              <a:srgbClr val="BCB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en-GB" sz="3200" dirty="0" smtClean="0">
                <a:solidFill>
                  <a:schemeClr val="tx1"/>
                </a:solidFill>
              </a:rPr>
              <a:t>Liverpool MP </a:t>
            </a:r>
            <a:r>
              <a:rPr lang="en-GB" sz="3200" b="1" dirty="0" smtClean="0">
                <a:solidFill>
                  <a:srgbClr val="FF0000"/>
                </a:solidFill>
              </a:rPr>
              <a:t>William </a:t>
            </a:r>
            <a:r>
              <a:rPr lang="en-GB" sz="3200" b="1" dirty="0" err="1" smtClean="0">
                <a:solidFill>
                  <a:srgbClr val="FF0000"/>
                </a:solidFill>
              </a:rPr>
              <a:t>Huskisson</a:t>
            </a:r>
            <a:r>
              <a:rPr lang="en-GB" sz="3200" b="1" dirty="0" smtClean="0">
                <a:solidFill>
                  <a:srgbClr val="FF0000"/>
                </a:solidFill>
              </a:rPr>
              <a:t> </a:t>
            </a:r>
            <a:r>
              <a:rPr lang="en-GB" sz="3200" dirty="0" smtClean="0">
                <a:solidFill>
                  <a:schemeClr val="tx1"/>
                </a:solidFill>
              </a:rPr>
              <a:t>was killed by The Rocket on it’s first ever journey!</a:t>
            </a:r>
            <a:endParaRPr lang="en-GB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5531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982266" y="110530"/>
            <a:ext cx="7344816" cy="1590278"/>
          </a:xfrm>
          <a:prstGeom prst="roundRect">
            <a:avLst/>
          </a:prstGeom>
          <a:solidFill>
            <a:schemeClr val="bg1"/>
          </a:solidFill>
          <a:ln w="66675">
            <a:solidFill>
              <a:srgbClr val="BCB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en-GB" sz="3200" dirty="0" smtClean="0">
                <a:solidFill>
                  <a:schemeClr val="tx1"/>
                </a:solidFill>
              </a:rPr>
              <a:t>George Stephenson created the world’s first ever </a:t>
            </a:r>
            <a:r>
              <a:rPr lang="en-GB" sz="3200" b="1" dirty="0">
                <a:solidFill>
                  <a:srgbClr val="FF0000"/>
                </a:solidFill>
              </a:rPr>
              <a:t>train station </a:t>
            </a:r>
            <a:r>
              <a:rPr lang="en-GB" sz="3200" b="1" dirty="0" smtClean="0">
                <a:solidFill>
                  <a:srgbClr val="FF0000"/>
                </a:solidFill>
              </a:rPr>
              <a:t/>
            </a:r>
            <a:br>
              <a:rPr lang="en-GB" sz="3200" b="1" dirty="0" smtClean="0">
                <a:solidFill>
                  <a:srgbClr val="FF0000"/>
                </a:solidFill>
              </a:rPr>
            </a:br>
            <a:r>
              <a:rPr lang="en-GB" sz="3200" dirty="0" smtClean="0">
                <a:solidFill>
                  <a:schemeClr val="tx1"/>
                </a:solidFill>
              </a:rPr>
              <a:t>at </a:t>
            </a:r>
            <a:r>
              <a:rPr lang="en-GB" sz="3200" b="1" dirty="0" smtClean="0">
                <a:solidFill>
                  <a:srgbClr val="FF0000"/>
                </a:solidFill>
              </a:rPr>
              <a:t>Edge Hill</a:t>
            </a:r>
            <a:r>
              <a:rPr lang="en-GB" sz="3200" dirty="0" smtClean="0">
                <a:solidFill>
                  <a:schemeClr val="tx1"/>
                </a:solidFill>
              </a:rPr>
              <a:t> in Liverpool</a:t>
            </a:r>
            <a:endParaRPr lang="en-GB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255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s://upload.wikimedia.org/wikipedia/commons/f/f6/Opening_Liverpool_and_Manchester_Railwa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7554"/>
            <a:ext cx="9144000" cy="6955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179512" y="188640"/>
            <a:ext cx="8784976" cy="1728192"/>
          </a:xfrm>
          <a:prstGeom prst="roundRect">
            <a:avLst/>
          </a:prstGeom>
          <a:solidFill>
            <a:schemeClr val="bg1"/>
          </a:solidFill>
          <a:ln w="66675">
            <a:solidFill>
              <a:srgbClr val="BCB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en-GB" sz="3200" dirty="0" smtClean="0">
                <a:solidFill>
                  <a:schemeClr val="tx1"/>
                </a:solidFill>
              </a:rPr>
              <a:t>The </a:t>
            </a:r>
            <a:r>
              <a:rPr lang="en-GB" sz="3200" dirty="0">
                <a:solidFill>
                  <a:schemeClr val="tx1"/>
                </a:solidFill>
              </a:rPr>
              <a:t>journey from Liverpool to Manchester </a:t>
            </a:r>
            <a:r>
              <a:rPr lang="en-GB" sz="3200" dirty="0" smtClean="0">
                <a:solidFill>
                  <a:schemeClr val="tx1"/>
                </a:solidFill>
              </a:rPr>
              <a:t> used to take </a:t>
            </a:r>
            <a:r>
              <a:rPr lang="en-GB" sz="3200" b="1" dirty="0" smtClean="0">
                <a:solidFill>
                  <a:srgbClr val="FF0000"/>
                </a:solidFill>
              </a:rPr>
              <a:t>over 4 hours </a:t>
            </a:r>
            <a:r>
              <a:rPr lang="en-GB" sz="3200" dirty="0" smtClean="0">
                <a:solidFill>
                  <a:schemeClr val="tx1"/>
                </a:solidFill>
              </a:rPr>
              <a:t>by </a:t>
            </a:r>
            <a:r>
              <a:rPr lang="en-GB" sz="3200" b="1" dirty="0">
                <a:solidFill>
                  <a:srgbClr val="FF0000"/>
                </a:solidFill>
              </a:rPr>
              <a:t>horse drawn coach</a:t>
            </a:r>
            <a:r>
              <a:rPr lang="en-GB" sz="3200" dirty="0" smtClean="0">
                <a:solidFill>
                  <a:schemeClr val="tx1"/>
                </a:solidFill>
              </a:rPr>
              <a:t>. Now it took </a:t>
            </a:r>
            <a:r>
              <a:rPr lang="en-GB" sz="3200" b="1" dirty="0" smtClean="0">
                <a:solidFill>
                  <a:srgbClr val="FF0000"/>
                </a:solidFill>
              </a:rPr>
              <a:t>1.5 hours </a:t>
            </a:r>
            <a:r>
              <a:rPr lang="en-GB" sz="3200" dirty="0" smtClean="0">
                <a:solidFill>
                  <a:schemeClr val="tx1"/>
                </a:solidFill>
              </a:rPr>
              <a:t>and much  more could be carried.</a:t>
            </a:r>
            <a:endParaRPr lang="en-GB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4349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43" b="6953"/>
          <a:stretch/>
        </p:blipFill>
        <p:spPr bwMode="auto">
          <a:xfrm>
            <a:off x="0" y="2626433"/>
            <a:ext cx="9163050" cy="426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01" b="35442"/>
          <a:stretch/>
        </p:blipFill>
        <p:spPr bwMode="auto">
          <a:xfrm>
            <a:off x="0" y="0"/>
            <a:ext cx="9144000" cy="3295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539552" y="2844800"/>
            <a:ext cx="8190656" cy="1152128"/>
          </a:xfrm>
          <a:prstGeom prst="roundRect">
            <a:avLst/>
          </a:prstGeom>
          <a:solidFill>
            <a:schemeClr val="bg1"/>
          </a:solidFill>
          <a:ln w="66675">
            <a:solidFill>
              <a:srgbClr val="BCB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 fontAlgn="base"/>
            <a:r>
              <a:rPr lang="en-GB" sz="2400" dirty="0" smtClean="0">
                <a:solidFill>
                  <a:schemeClr val="tx1"/>
                </a:solidFill>
                <a:latin typeface="Verdana" pitchFamily="34" charset="0"/>
                <a:ea typeface="Verdana" pitchFamily="34" charset="0"/>
              </a:rPr>
              <a:t>In the middle of the 1700s massive </a:t>
            </a:r>
            <a:r>
              <a:rPr lang="en-GB" sz="2400" b="1" dirty="0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</a:rPr>
              <a:t>changes</a:t>
            </a:r>
            <a:r>
              <a:rPr lang="en-GB" sz="2400" dirty="0" smtClean="0">
                <a:solidFill>
                  <a:schemeClr val="tx1"/>
                </a:solidFill>
                <a:latin typeface="Verdana" pitchFamily="34" charset="0"/>
                <a:ea typeface="Verdana" pitchFamily="34" charset="0"/>
              </a:rPr>
              <a:t> happened across Great Britain</a:t>
            </a:r>
            <a:endParaRPr lang="en-GB" sz="2400" dirty="0">
              <a:solidFill>
                <a:schemeClr val="tx1"/>
              </a:solidFill>
              <a:latin typeface="Verdana" pitchFamily="34" charset="0"/>
              <a:ea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08722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s://upload.wikimedia.org/wikipedia/commons/c/c8/Rallare._Arbete_p%C3%A5_dubbelsp%C3%A5ret_mellan_Stockholm_och_Uppsala_vid_Alsike_-_Nordiska_Museet_-_NMA.0036614.jpg?161013375379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71400"/>
            <a:ext cx="9140499" cy="70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982266" y="110530"/>
            <a:ext cx="7344816" cy="1086222"/>
          </a:xfrm>
          <a:prstGeom prst="roundRect">
            <a:avLst/>
          </a:prstGeom>
          <a:solidFill>
            <a:schemeClr val="bg1"/>
          </a:solidFill>
          <a:ln w="66675">
            <a:solidFill>
              <a:srgbClr val="BCB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en-GB" sz="3200" dirty="0" smtClean="0">
                <a:solidFill>
                  <a:schemeClr val="tx1"/>
                </a:solidFill>
              </a:rPr>
              <a:t>Soon the </a:t>
            </a:r>
            <a:r>
              <a:rPr lang="en-GB" sz="3200" b="1" dirty="0" smtClean="0">
                <a:solidFill>
                  <a:srgbClr val="FF0000"/>
                </a:solidFill>
              </a:rPr>
              <a:t>railway lines </a:t>
            </a:r>
            <a:r>
              <a:rPr lang="en-GB" sz="3200" dirty="0" smtClean="0">
                <a:solidFill>
                  <a:schemeClr val="tx1"/>
                </a:solidFill>
              </a:rPr>
              <a:t>were built </a:t>
            </a:r>
            <a:br>
              <a:rPr lang="en-GB" sz="3200" dirty="0" smtClean="0">
                <a:solidFill>
                  <a:schemeClr val="tx1"/>
                </a:solidFill>
              </a:rPr>
            </a:br>
            <a:r>
              <a:rPr lang="en-GB" sz="3200" dirty="0" smtClean="0">
                <a:solidFill>
                  <a:schemeClr val="tx1"/>
                </a:solidFill>
              </a:rPr>
              <a:t>across the </a:t>
            </a:r>
            <a:r>
              <a:rPr lang="en-GB" sz="3200" b="1" dirty="0" smtClean="0">
                <a:solidFill>
                  <a:srgbClr val="FF0000"/>
                </a:solidFill>
              </a:rPr>
              <a:t>whole country</a:t>
            </a:r>
            <a:r>
              <a:rPr lang="en-GB" sz="3200" dirty="0" smtClean="0">
                <a:solidFill>
                  <a:schemeClr val="tx1"/>
                </a:solidFill>
              </a:rPr>
              <a:t>.</a:t>
            </a:r>
            <a:endParaRPr lang="en-GB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27988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1" t="1890" r="1303" b="7788"/>
          <a:stretch/>
        </p:blipFill>
        <p:spPr bwMode="auto">
          <a:xfrm>
            <a:off x="-744" y="0"/>
            <a:ext cx="914474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539552" y="81558"/>
            <a:ext cx="8064896" cy="1259210"/>
          </a:xfrm>
          <a:prstGeom prst="roundRect">
            <a:avLst/>
          </a:prstGeom>
          <a:solidFill>
            <a:schemeClr val="bg1"/>
          </a:solidFill>
          <a:ln w="66675">
            <a:solidFill>
              <a:srgbClr val="BCB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en-GB" sz="3200" dirty="0" smtClean="0">
                <a:solidFill>
                  <a:schemeClr val="tx1"/>
                </a:solidFill>
              </a:rPr>
              <a:t>Suddenly </a:t>
            </a:r>
            <a:r>
              <a:rPr lang="en-GB" sz="3200" b="1" dirty="0" smtClean="0">
                <a:solidFill>
                  <a:srgbClr val="FF0000"/>
                </a:solidFill>
              </a:rPr>
              <a:t>fresh food </a:t>
            </a:r>
            <a:r>
              <a:rPr lang="en-GB" sz="3200" dirty="0" smtClean="0">
                <a:solidFill>
                  <a:schemeClr val="tx1"/>
                </a:solidFill>
              </a:rPr>
              <a:t>could be transported from the </a:t>
            </a:r>
            <a:r>
              <a:rPr lang="en-GB" sz="3200" b="1" dirty="0" smtClean="0">
                <a:solidFill>
                  <a:srgbClr val="FF0000"/>
                </a:solidFill>
              </a:rPr>
              <a:t>countryside</a:t>
            </a:r>
            <a:r>
              <a:rPr lang="en-GB" sz="3200" dirty="0" smtClean="0">
                <a:solidFill>
                  <a:schemeClr val="tx1"/>
                </a:solidFill>
              </a:rPr>
              <a:t> to </a:t>
            </a:r>
            <a:r>
              <a:rPr lang="en-GB" sz="3200" b="1" dirty="0">
                <a:solidFill>
                  <a:srgbClr val="FF0000"/>
                </a:solidFill>
              </a:rPr>
              <a:t>cities</a:t>
            </a:r>
            <a:r>
              <a:rPr lang="en-GB" sz="3200" dirty="0" smtClean="0">
                <a:solidFill>
                  <a:schemeClr val="tx1"/>
                </a:solidFill>
              </a:rPr>
              <a:t>.</a:t>
            </a:r>
            <a:endParaRPr lang="en-GB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74822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www.historyanswers.co.uk/wp-content/uploads/2018/07/The_promenade_Blackpool_Lancashire_England_ca._189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178" y="0"/>
            <a:ext cx="924025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0" y="5661248"/>
            <a:ext cx="9144000" cy="1055712"/>
          </a:xfrm>
          <a:prstGeom prst="roundRect">
            <a:avLst/>
          </a:prstGeom>
          <a:solidFill>
            <a:schemeClr val="bg1"/>
          </a:solidFill>
          <a:ln w="66675">
            <a:solidFill>
              <a:srgbClr val="BCB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en-GB" sz="3200" dirty="0" smtClean="0">
                <a:solidFill>
                  <a:schemeClr val="tx1"/>
                </a:solidFill>
              </a:rPr>
              <a:t>Seaside towns like </a:t>
            </a:r>
            <a:r>
              <a:rPr lang="en-GB" sz="3200" b="1" dirty="0">
                <a:solidFill>
                  <a:srgbClr val="FF0000"/>
                </a:solidFill>
              </a:rPr>
              <a:t>Blackpool</a:t>
            </a:r>
            <a:r>
              <a:rPr lang="en-GB" sz="3200" dirty="0" smtClean="0">
                <a:solidFill>
                  <a:schemeClr val="tx1"/>
                </a:solidFill>
              </a:rPr>
              <a:t> suddenly became popular with northern factory workers.</a:t>
            </a:r>
            <a:endParaRPr lang="en-GB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53916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3" r="11844"/>
          <a:stretch/>
        </p:blipFill>
        <p:spPr bwMode="auto">
          <a:xfrm>
            <a:off x="-1" y="0"/>
            <a:ext cx="914352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-1" y="332656"/>
            <a:ext cx="9143524" cy="1080120"/>
          </a:xfrm>
          <a:prstGeom prst="roundRect">
            <a:avLst/>
          </a:prstGeom>
          <a:solidFill>
            <a:schemeClr val="bg1"/>
          </a:solidFill>
          <a:ln w="66675">
            <a:solidFill>
              <a:srgbClr val="BCB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 fontAlgn="base"/>
            <a:r>
              <a:rPr lang="en-GB" sz="3200" dirty="0" smtClean="0">
                <a:solidFill>
                  <a:schemeClr val="tx1"/>
                </a:solidFill>
              </a:rPr>
              <a:t>More and more people </a:t>
            </a:r>
            <a:r>
              <a:rPr lang="en-GB" sz="3200" b="1" dirty="0" smtClean="0">
                <a:solidFill>
                  <a:srgbClr val="FF0000"/>
                </a:solidFill>
              </a:rPr>
              <a:t>left their homes </a:t>
            </a:r>
            <a:r>
              <a:rPr lang="en-GB" sz="3200" dirty="0" smtClean="0">
                <a:solidFill>
                  <a:schemeClr val="tx1"/>
                </a:solidFill>
              </a:rPr>
              <a:t>in the countryside and moved to the ever-growing </a:t>
            </a:r>
            <a:r>
              <a:rPr lang="en-GB" sz="3200" b="1" dirty="0" smtClean="0">
                <a:solidFill>
                  <a:srgbClr val="FF0000"/>
                </a:solidFill>
              </a:rPr>
              <a:t>cities</a:t>
            </a:r>
            <a:r>
              <a:rPr lang="en-GB" sz="3200" dirty="0" smtClean="0">
                <a:solidFill>
                  <a:schemeClr val="tx1"/>
                </a:solidFill>
              </a:rPr>
              <a:t>.</a:t>
            </a:r>
            <a:endParaRPr lang="en-GB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69097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858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507143" y="260648"/>
            <a:ext cx="8190656" cy="1152128"/>
          </a:xfrm>
          <a:prstGeom prst="roundRect">
            <a:avLst/>
          </a:prstGeom>
          <a:solidFill>
            <a:schemeClr val="bg1"/>
          </a:solidFill>
          <a:ln w="66675">
            <a:solidFill>
              <a:srgbClr val="BCB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 fontAlgn="base"/>
            <a:r>
              <a:rPr lang="en-GB" sz="3200" dirty="0" smtClean="0">
                <a:solidFill>
                  <a:schemeClr val="tx1"/>
                </a:solidFill>
              </a:rPr>
              <a:t>The new </a:t>
            </a:r>
            <a:r>
              <a:rPr lang="en-GB" sz="3200" b="1" dirty="0" smtClean="0">
                <a:solidFill>
                  <a:srgbClr val="FF0000"/>
                </a:solidFill>
              </a:rPr>
              <a:t>canal system </a:t>
            </a:r>
            <a:r>
              <a:rPr lang="en-GB" sz="3200" dirty="0" smtClean="0">
                <a:solidFill>
                  <a:schemeClr val="tx1"/>
                </a:solidFill>
              </a:rPr>
              <a:t>moved coal around the country to </a:t>
            </a:r>
            <a:r>
              <a:rPr lang="en-GB" sz="3200" b="1" dirty="0" smtClean="0">
                <a:solidFill>
                  <a:srgbClr val="FF0000"/>
                </a:solidFill>
              </a:rPr>
              <a:t>power</a:t>
            </a:r>
            <a:r>
              <a:rPr lang="en-GB" sz="3200" dirty="0" smtClean="0">
                <a:solidFill>
                  <a:schemeClr val="tx1"/>
                </a:solidFill>
              </a:rPr>
              <a:t> the factories.</a:t>
            </a:r>
            <a:endParaRPr lang="en-GB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84310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5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611560" y="260648"/>
            <a:ext cx="8190656" cy="1152128"/>
          </a:xfrm>
          <a:prstGeom prst="roundRect">
            <a:avLst/>
          </a:prstGeom>
          <a:solidFill>
            <a:schemeClr val="bg1"/>
          </a:solidFill>
          <a:ln w="66675">
            <a:solidFill>
              <a:srgbClr val="BCB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 fontAlgn="base"/>
            <a:r>
              <a:rPr lang="en-GB" sz="3200" dirty="0" smtClean="0">
                <a:solidFill>
                  <a:schemeClr val="tx1"/>
                </a:solidFill>
              </a:rPr>
              <a:t>Iron machines powered by </a:t>
            </a:r>
            <a:r>
              <a:rPr lang="en-GB" sz="3200" b="1" dirty="0" smtClean="0">
                <a:solidFill>
                  <a:srgbClr val="FF0000"/>
                </a:solidFill>
              </a:rPr>
              <a:t>steam</a:t>
            </a:r>
            <a:r>
              <a:rPr lang="en-GB" sz="3200" dirty="0" smtClean="0">
                <a:solidFill>
                  <a:schemeClr val="tx1"/>
                </a:solidFill>
              </a:rPr>
              <a:t> could produce things </a:t>
            </a:r>
            <a:r>
              <a:rPr lang="en-GB" sz="3200" b="1" dirty="0" smtClean="0">
                <a:solidFill>
                  <a:srgbClr val="FF0000"/>
                </a:solidFill>
              </a:rPr>
              <a:t>much faster </a:t>
            </a:r>
            <a:r>
              <a:rPr lang="en-GB" sz="3200" dirty="0" smtClean="0">
                <a:solidFill>
                  <a:schemeClr val="tx1"/>
                </a:solidFill>
              </a:rPr>
              <a:t>than by hand.</a:t>
            </a:r>
            <a:endParaRPr lang="en-GB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50735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-47228"/>
            <a:ext cx="9124950" cy="6905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486197" y="5661248"/>
            <a:ext cx="8190656" cy="936104"/>
          </a:xfrm>
          <a:prstGeom prst="roundRect">
            <a:avLst/>
          </a:prstGeom>
          <a:solidFill>
            <a:schemeClr val="bg1"/>
          </a:solidFill>
          <a:ln w="66675">
            <a:solidFill>
              <a:srgbClr val="BCB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 fontAlgn="base"/>
            <a:r>
              <a:rPr lang="en-GB" sz="3200" dirty="0" smtClean="0">
                <a:solidFill>
                  <a:schemeClr val="tx1"/>
                </a:solidFill>
              </a:rPr>
              <a:t>Small towns and villages </a:t>
            </a:r>
            <a:br>
              <a:rPr lang="en-GB" sz="3200" dirty="0" smtClean="0">
                <a:solidFill>
                  <a:schemeClr val="tx1"/>
                </a:solidFill>
              </a:rPr>
            </a:br>
            <a:r>
              <a:rPr lang="en-GB" sz="3200" dirty="0" smtClean="0">
                <a:solidFill>
                  <a:schemeClr val="tx1"/>
                </a:solidFill>
              </a:rPr>
              <a:t>were built up into huge </a:t>
            </a:r>
            <a:r>
              <a:rPr lang="en-GB" sz="3200" b="1" dirty="0" smtClean="0">
                <a:solidFill>
                  <a:srgbClr val="FF0000"/>
                </a:solidFill>
              </a:rPr>
              <a:t>cities</a:t>
            </a:r>
            <a:r>
              <a:rPr lang="en-GB" sz="3200" dirty="0" smtClean="0">
                <a:solidFill>
                  <a:schemeClr val="tx1"/>
                </a:solidFill>
              </a:rPr>
              <a:t>.</a:t>
            </a:r>
            <a:endParaRPr lang="en-GB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6563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730"/>
            <a:ext cx="9144000" cy="6844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323528" y="5013176"/>
            <a:ext cx="8568952" cy="1825774"/>
          </a:xfrm>
          <a:prstGeom prst="roundRect">
            <a:avLst/>
          </a:prstGeom>
          <a:solidFill>
            <a:schemeClr val="bg1"/>
          </a:solidFill>
          <a:ln w="66675">
            <a:solidFill>
              <a:srgbClr val="BCB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 fontAlgn="base"/>
            <a:r>
              <a:rPr lang="en-GB" sz="3200" dirty="0" smtClean="0">
                <a:solidFill>
                  <a:schemeClr val="tx1"/>
                </a:solidFill>
              </a:rPr>
              <a:t>One new </a:t>
            </a:r>
            <a:r>
              <a:rPr lang="en-GB" sz="3200" b="1" dirty="0" smtClean="0">
                <a:solidFill>
                  <a:srgbClr val="FF0000"/>
                </a:solidFill>
              </a:rPr>
              <a:t>invention</a:t>
            </a:r>
            <a:r>
              <a:rPr lang="en-GB" sz="3200" dirty="0" smtClean="0">
                <a:solidFill>
                  <a:schemeClr val="tx1"/>
                </a:solidFill>
              </a:rPr>
              <a:t> quickly lead to another and the </a:t>
            </a:r>
            <a:r>
              <a:rPr lang="en-GB" sz="3200" b="1" dirty="0">
                <a:solidFill>
                  <a:srgbClr val="FF0000"/>
                </a:solidFill>
              </a:rPr>
              <a:t>speed</a:t>
            </a:r>
            <a:r>
              <a:rPr lang="en-GB" sz="3200" dirty="0" smtClean="0">
                <a:solidFill>
                  <a:schemeClr val="tx1"/>
                </a:solidFill>
              </a:rPr>
              <a:t> of the change at this time is now called the </a:t>
            </a:r>
            <a:r>
              <a:rPr lang="en-GB" sz="3200" b="1" dirty="0" smtClean="0">
                <a:solidFill>
                  <a:srgbClr val="FF0000"/>
                </a:solidFill>
              </a:rPr>
              <a:t>Industrial Revolution</a:t>
            </a:r>
            <a:endParaRPr lang="en-GB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84520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021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827584" y="5280062"/>
            <a:ext cx="8046640" cy="1520787"/>
          </a:xfrm>
          <a:prstGeom prst="roundRect">
            <a:avLst/>
          </a:prstGeom>
          <a:solidFill>
            <a:schemeClr val="bg1"/>
          </a:solidFill>
          <a:ln w="66675">
            <a:solidFill>
              <a:srgbClr val="BCB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en-GB" sz="3600" b="1" dirty="0" smtClean="0">
                <a:solidFill>
                  <a:srgbClr val="FF0000"/>
                </a:solidFill>
              </a:rPr>
              <a:t>Steam</a:t>
            </a:r>
            <a:r>
              <a:rPr lang="en-GB" sz="3600" dirty="0" smtClean="0">
                <a:solidFill>
                  <a:schemeClr val="tx1"/>
                </a:solidFill>
              </a:rPr>
              <a:t> was used to power machines</a:t>
            </a:r>
            <a:br>
              <a:rPr lang="en-GB" sz="3600" dirty="0" smtClean="0">
                <a:solidFill>
                  <a:schemeClr val="tx1"/>
                </a:solidFill>
              </a:rPr>
            </a:br>
            <a:r>
              <a:rPr lang="en-GB" sz="3600" dirty="0" smtClean="0">
                <a:solidFill>
                  <a:schemeClr val="tx1"/>
                </a:solidFill>
              </a:rPr>
              <a:t>and then </a:t>
            </a:r>
            <a:r>
              <a:rPr lang="en-GB" sz="3600" b="1" dirty="0" smtClean="0">
                <a:solidFill>
                  <a:srgbClr val="FF0000"/>
                </a:solidFill>
              </a:rPr>
              <a:t>moving</a:t>
            </a:r>
            <a:r>
              <a:rPr lang="en-GB" sz="3600" dirty="0" smtClean="0">
                <a:solidFill>
                  <a:schemeClr val="tx1"/>
                </a:solidFill>
              </a:rPr>
              <a:t> machines. </a:t>
            </a:r>
            <a:br>
              <a:rPr lang="en-GB" sz="3600" dirty="0" smtClean="0">
                <a:solidFill>
                  <a:schemeClr val="tx1"/>
                </a:solidFill>
              </a:rPr>
            </a:br>
            <a:r>
              <a:rPr lang="en-GB" sz="3600" dirty="0" smtClean="0">
                <a:solidFill>
                  <a:schemeClr val="tx1"/>
                </a:solidFill>
              </a:rPr>
              <a:t>This is how trains became invented.</a:t>
            </a:r>
            <a:endParaRPr lang="en-GB"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5608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76672"/>
            <a:ext cx="6925112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496990" y="863134"/>
            <a:ext cx="22145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/>
              <a:t>Heated Water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19672" y="4296112"/>
            <a:ext cx="24379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/>
              <a:t>Steam Pressure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434156" y="1746394"/>
            <a:ext cx="23315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/>
              <a:t>Pushes Pistons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157970" y="4715708"/>
            <a:ext cx="20090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/>
              <a:t>Turns Wheel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1979712" y="1386354"/>
            <a:ext cx="432048" cy="621650"/>
          </a:xfrm>
          <a:prstGeom prst="straightConnector1">
            <a:avLst/>
          </a:prstGeom>
          <a:ln w="539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2172200" y="3356992"/>
            <a:ext cx="23536" cy="889906"/>
          </a:xfrm>
          <a:prstGeom prst="straightConnector1">
            <a:avLst/>
          </a:prstGeom>
          <a:ln w="539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7" idx="2"/>
          </p:cNvCxnSpPr>
          <p:nvPr/>
        </p:nvCxnSpPr>
        <p:spPr>
          <a:xfrm flipH="1">
            <a:off x="4434156" y="2269614"/>
            <a:ext cx="1165768" cy="183649"/>
          </a:xfrm>
          <a:prstGeom prst="straightConnector1">
            <a:avLst/>
          </a:prstGeom>
          <a:ln w="539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6041718" y="4008080"/>
            <a:ext cx="0" cy="811252"/>
          </a:xfrm>
          <a:prstGeom prst="straightConnector1">
            <a:avLst/>
          </a:prstGeom>
          <a:ln w="539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7" idx="2"/>
          </p:cNvCxnSpPr>
          <p:nvPr/>
        </p:nvCxnSpPr>
        <p:spPr>
          <a:xfrm flipH="1">
            <a:off x="4223262" y="2269614"/>
            <a:ext cx="1376662" cy="1087378"/>
          </a:xfrm>
          <a:prstGeom prst="straightConnector1">
            <a:avLst/>
          </a:prstGeom>
          <a:ln w="539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ounded Rectangle 25"/>
          <p:cNvSpPr/>
          <p:nvPr/>
        </p:nvSpPr>
        <p:spPr>
          <a:xfrm>
            <a:off x="395536" y="5445224"/>
            <a:ext cx="8478688" cy="1355625"/>
          </a:xfrm>
          <a:prstGeom prst="roundRect">
            <a:avLst/>
          </a:prstGeom>
          <a:solidFill>
            <a:schemeClr val="bg1"/>
          </a:solidFill>
          <a:ln w="66675">
            <a:solidFill>
              <a:srgbClr val="BCB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en-GB" sz="3200" dirty="0" smtClean="0">
                <a:solidFill>
                  <a:schemeClr val="tx1"/>
                </a:solidFill>
              </a:rPr>
              <a:t>The </a:t>
            </a:r>
            <a:r>
              <a:rPr lang="en-GB" sz="3200" b="1" dirty="0">
                <a:solidFill>
                  <a:srgbClr val="FF0000"/>
                </a:solidFill>
              </a:rPr>
              <a:t>steam</a:t>
            </a:r>
            <a:r>
              <a:rPr lang="en-GB" sz="3200" dirty="0" smtClean="0">
                <a:solidFill>
                  <a:schemeClr val="tx1"/>
                </a:solidFill>
              </a:rPr>
              <a:t> was created from coal-heated water. The </a:t>
            </a:r>
            <a:r>
              <a:rPr lang="en-GB" sz="3200" b="1" dirty="0" smtClean="0">
                <a:solidFill>
                  <a:srgbClr val="FF0000"/>
                </a:solidFill>
              </a:rPr>
              <a:t>pressure</a:t>
            </a:r>
            <a:r>
              <a:rPr lang="en-GB" sz="3200" dirty="0" smtClean="0">
                <a:solidFill>
                  <a:schemeClr val="tx1"/>
                </a:solidFill>
              </a:rPr>
              <a:t> from the steam would make pistons and </a:t>
            </a:r>
            <a:r>
              <a:rPr lang="en-GB" sz="3200" b="1" dirty="0">
                <a:solidFill>
                  <a:srgbClr val="FF0000"/>
                </a:solidFill>
              </a:rPr>
              <a:t>wheels mo</a:t>
            </a:r>
            <a:r>
              <a:rPr lang="en-GB" sz="3200" dirty="0" smtClean="0">
                <a:solidFill>
                  <a:schemeClr val="tx1"/>
                </a:solidFill>
              </a:rPr>
              <a:t>ve.</a:t>
            </a:r>
            <a:endParaRPr lang="en-GB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97620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306"/>
            <a:ext cx="9144000" cy="68466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169962" y="116632"/>
            <a:ext cx="8712968" cy="1512168"/>
          </a:xfrm>
          <a:prstGeom prst="roundRect">
            <a:avLst/>
          </a:prstGeom>
          <a:solidFill>
            <a:schemeClr val="bg1"/>
          </a:solidFill>
          <a:ln w="66675">
            <a:solidFill>
              <a:srgbClr val="BCB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en-GB" sz="3200" dirty="0" smtClean="0">
                <a:solidFill>
                  <a:schemeClr val="tx1"/>
                </a:solidFill>
              </a:rPr>
              <a:t>A </a:t>
            </a:r>
            <a:r>
              <a:rPr lang="en-GB" sz="3200" b="1" dirty="0" smtClean="0">
                <a:solidFill>
                  <a:srgbClr val="FF0000"/>
                </a:solidFill>
              </a:rPr>
              <a:t>quicker way </a:t>
            </a:r>
            <a:r>
              <a:rPr lang="en-GB" sz="3200" dirty="0" smtClean="0">
                <a:solidFill>
                  <a:schemeClr val="tx1"/>
                </a:solidFill>
              </a:rPr>
              <a:t>was needed to transport </a:t>
            </a:r>
            <a:r>
              <a:rPr lang="en-GB" sz="3200" b="1" dirty="0" smtClean="0">
                <a:solidFill>
                  <a:srgbClr val="FF0000"/>
                </a:solidFill>
              </a:rPr>
              <a:t>cotton</a:t>
            </a:r>
            <a:r>
              <a:rPr lang="en-GB" sz="3200" dirty="0" smtClean="0">
                <a:solidFill>
                  <a:schemeClr val="tx1"/>
                </a:solidFill>
              </a:rPr>
              <a:t> from the ships at Liverpool’s </a:t>
            </a:r>
            <a:r>
              <a:rPr lang="en-GB" sz="3200" b="1" dirty="0" smtClean="0">
                <a:solidFill>
                  <a:srgbClr val="FF0000"/>
                </a:solidFill>
              </a:rPr>
              <a:t>docks</a:t>
            </a:r>
            <a:r>
              <a:rPr lang="en-GB" sz="3200" dirty="0" smtClean="0">
                <a:solidFill>
                  <a:schemeClr val="tx1"/>
                </a:solidFill>
              </a:rPr>
              <a:t> to the </a:t>
            </a:r>
            <a:r>
              <a:rPr lang="en-GB" sz="3200" b="1" dirty="0">
                <a:solidFill>
                  <a:srgbClr val="FF0000"/>
                </a:solidFill>
              </a:rPr>
              <a:t>mills</a:t>
            </a:r>
            <a:r>
              <a:rPr lang="en-GB" sz="3200" dirty="0" smtClean="0">
                <a:solidFill>
                  <a:schemeClr val="tx1"/>
                </a:solidFill>
              </a:rPr>
              <a:t> in Manchester.</a:t>
            </a:r>
            <a:endParaRPr lang="en-GB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25380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836</TotalTime>
  <Words>317</Words>
  <Application>Microsoft Office PowerPoint</Application>
  <PresentationFormat>On-screen Show (4:3)</PresentationFormat>
  <Paragraphs>27</Paragraphs>
  <Slides>23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user</cp:lastModifiedBy>
  <cp:revision>40</cp:revision>
  <dcterms:created xsi:type="dcterms:W3CDTF">2021-01-02T12:28:02Z</dcterms:created>
  <dcterms:modified xsi:type="dcterms:W3CDTF">2021-03-04T10:12:41Z</dcterms:modified>
</cp:coreProperties>
</file>